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2"/>
  </p:sldMasterIdLst>
  <p:notesMasterIdLst>
    <p:notesMasterId r:id="rId6"/>
  </p:notesMasterIdLst>
  <p:handoutMasterIdLst>
    <p:handoutMasterId r:id="rId7"/>
  </p:handoutMasterIdLst>
  <p:sldIdLst>
    <p:sldId id="316" r:id="rId3"/>
    <p:sldId id="457" r:id="rId4"/>
    <p:sldId id="4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0000"/>
    <a:srgbClr val="500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108" autoAdjust="0"/>
    <p:restoredTop sz="80576" autoAdjust="0"/>
  </p:normalViewPr>
  <p:slideViewPr>
    <p:cSldViewPr snapToGrid="0">
      <p:cViewPr varScale="1">
        <p:scale>
          <a:sx n="51" d="100"/>
          <a:sy n="51" d="100"/>
        </p:scale>
        <p:origin x="29" y="2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8" d="100"/>
        <a:sy n="58" d="100"/>
      </p:scale>
      <p:origin x="0" y="0"/>
    </p:cViewPr>
  </p:sorterViewPr>
  <p:notesViewPr>
    <p:cSldViewPr snapToGrid="0">
      <p:cViewPr varScale="1">
        <p:scale>
          <a:sx n="101" d="100"/>
          <a:sy n="101" d="100"/>
        </p:scale>
        <p:origin x="269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08F2E-5F06-4CE2-A139-452A1382A6F0}" type="datetimeFigureOut">
              <a:rPr lang="en-US"/>
              <a:t>1/18/2017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8588A-5C4E-401A-AECC-B6F63A9DE96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99797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4C5DC6-1594-414D-9341-ABA08739246C}" type="datetimeFigureOut">
              <a:rPr lang="en-US"/>
              <a:t>1/18/2017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42409-6A04-4DC6-AC3A-D3758287A8F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1150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040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43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uffy white clouds in deep blue sky" title="Slide Design Pictur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57400"/>
            <a:ext cx="1490472" cy="38862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600200" y="0"/>
            <a:ext cx="5029200" cy="594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0" name="Picture 9" descr="Closeup of plant shoot" title="Slide Design Pictur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39128" y="2057400"/>
            <a:ext cx="2060767" cy="3886200"/>
          </a:xfrm>
          <a:prstGeom prst="rect">
            <a:avLst/>
          </a:prstGeom>
        </p:spPr>
      </p:pic>
      <p:pic>
        <p:nvPicPr>
          <p:cNvPr id="11" name="Picture 10" descr="Waves" title="Slide Design Picture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9623" y="2057400"/>
            <a:ext cx="3282696" cy="3886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777" y="3019706"/>
            <a:ext cx="4846320" cy="23876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777" y="5381894"/>
            <a:ext cx="4846320" cy="448056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9873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15BF6-8958-4C70-AF52-67062F682FAB}" type="datetime1">
              <a:rPr lang="en-US" smtClean="0"/>
              <a:t>1/18/2017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Cooperative Autonomy @ JP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070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90500"/>
            <a:ext cx="2057400" cy="59864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90500"/>
            <a:ext cx="7734300" cy="59864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86227-AFF2-411E-9D5A-F94F8DD7527B}" type="datetime1">
              <a:rPr lang="en-US" smtClean="0"/>
              <a:t>1/18/2017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Cooperative Autonomy @ JP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101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2319-C7B9-4820-848C-03EC2388F5CF}" type="datetime1">
              <a:rPr lang="en-US" smtClean="0"/>
              <a:t>1/18/2017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Cooperative Autonomy @ JP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0511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00199" y="2059146"/>
            <a:ext cx="7199696" cy="388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777" y="2263913"/>
            <a:ext cx="6949440" cy="3143393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777" y="5381893"/>
            <a:ext cx="6949440" cy="44952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8" descr="Waves" title="Slide Design Pictur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9623" y="2059146"/>
            <a:ext cx="3282696" cy="3886200"/>
          </a:xfrm>
          <a:prstGeom prst="rect">
            <a:avLst/>
          </a:prstGeom>
        </p:spPr>
      </p:pic>
      <p:pic>
        <p:nvPicPr>
          <p:cNvPr id="11" name="Picture 10" descr="Closeup of green plants" title="Slide Design Pictur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59146"/>
            <a:ext cx="1490472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9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768">
          <p15:clr>
            <a:srgbClr val="FDE53C"/>
          </p15:clr>
        </p15:guide>
        <p15:guide id="2" orient="horz" pos="1296">
          <p15:clr>
            <a:srgbClr val="FDE53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09700" y="1556281"/>
            <a:ext cx="4610099" cy="4620682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56281"/>
            <a:ext cx="4609775" cy="4620682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7B8E0-6B4A-4346-9E08-D1435829CBA6}" type="datetime1">
              <a:rPr lang="en-US" smtClean="0"/>
              <a:t>1/18/2017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Cooperative Autonomy @ JP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168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9699" y="1554480"/>
            <a:ext cx="4608576" cy="823912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09699" y="2378392"/>
            <a:ext cx="4608576" cy="3811271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554480"/>
            <a:ext cx="4610100" cy="823912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378392"/>
            <a:ext cx="4610100" cy="3811271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01489-D2C6-448B-922E-0C8ADD1B8FBC}" type="datetime1">
              <a:rPr lang="en-US" smtClean="0"/>
              <a:t>1/18/2017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Cooperative Autonomy @ JP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718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091E9-3D92-4594-A4C2-BE6AE48044E1}" type="datetime1">
              <a:rPr lang="en-US" smtClean="0"/>
              <a:t>1/18/2017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Cooperative Autonomy @ JP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587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64053-9CEF-404C-81F1-12B951A4AA47}" type="datetime1">
              <a:rPr lang="en-US" smtClean="0"/>
              <a:t>1/18/2017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Cooperative Autonomy @ JP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739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6679" y="919616"/>
            <a:ext cx="4155622" cy="2532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9699" y="915923"/>
            <a:ext cx="5216979" cy="5065776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26679" y="3446396"/>
            <a:ext cx="4155622" cy="2535303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ADA33-02A0-4B8E-86CD-AEB2BCD6BB9F}" type="datetime1">
              <a:rPr lang="en-US" smtClean="0"/>
              <a:t>1/18/2017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Cooperative Autonomy @ JP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354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6680" y="919616"/>
            <a:ext cx="4155622" cy="2532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915923"/>
            <a:ext cx="6626677" cy="5065776"/>
          </a:xfrm>
        </p:spPr>
        <p:txBody>
          <a:bodyPr tIns="1371600">
            <a:normAutofit/>
          </a:bodyPr>
          <a:lstStyle>
            <a:lvl1pPr marL="0" indent="0" algn="ctr">
              <a:spcBef>
                <a:spcPts val="0"/>
              </a:spcBef>
              <a:buNone/>
              <a:defRPr sz="2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26680" y="3446397"/>
            <a:ext cx="4155622" cy="2535304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63419-CC86-405D-8D10-4B74D290DBEE}" type="datetime1">
              <a:rPr lang="en-US" smtClean="0"/>
              <a:t>1/18/2017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Cooperative Autonomy @ JP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42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629400"/>
            <a:ext cx="1499616" cy="228600"/>
          </a:xfrm>
          <a:prstGeom prst="rect">
            <a:avLst/>
          </a:prstGeom>
          <a:gradFill>
            <a:gsLst>
              <a:gs pos="0">
                <a:schemeClr val="accent1">
                  <a:lumMod val="15000"/>
                  <a:lumOff val="85000"/>
                </a:schemeClr>
              </a:gs>
              <a:gs pos="100000">
                <a:schemeClr val="accent1">
                  <a:lumMod val="15000"/>
                  <a:lumOff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609344" y="6629400"/>
            <a:ext cx="10582656" cy="228600"/>
          </a:xfrm>
          <a:prstGeom prst="rect">
            <a:avLst/>
          </a:prstGeom>
          <a:gradFill>
            <a:gsLst>
              <a:gs pos="0">
                <a:schemeClr val="accent1">
                  <a:lumMod val="35000"/>
                  <a:lumOff val="65000"/>
                </a:schemeClr>
              </a:gs>
              <a:gs pos="100000">
                <a:schemeClr val="accent1">
                  <a:lumMod val="35000"/>
                  <a:lumOff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10026" y="276087"/>
            <a:ext cx="9371949" cy="11835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0027" y="1566001"/>
            <a:ext cx="9371948" cy="4620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9CD8D479-8942-46E8-A226-A4E01F7A105C}" type="slidenum">
              <a:rPr/>
              <a:pPr/>
              <a:t>‹#›</a:t>
            </a:fld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31101" y="6629400"/>
            <a:ext cx="100066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FBAC7601-853F-43FE-BD69-9BB29F2CE968}" type="datetime1">
              <a:rPr lang="en-US" smtClean="0"/>
              <a:t>1/18/2017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7716" y="6629400"/>
            <a:ext cx="91442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Cooperative Autonomy @ JP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66046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10312" indent="-210312" algn="l" defTabSz="91440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38912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766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052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338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3624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5910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196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0482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8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image" Target="../media/image21.jpeg"/><Relationship Id="rId3" Type="http://schemas.openxmlformats.org/officeDocument/2006/relationships/image" Target="../media/image11.jpeg"/><Relationship Id="rId7" Type="http://schemas.openxmlformats.org/officeDocument/2006/relationships/image" Target="../media/image15.emf"/><Relationship Id="rId12" Type="http://schemas.openxmlformats.org/officeDocument/2006/relationships/image" Target="../media/image2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png"/><Relationship Id="rId5" Type="http://schemas.openxmlformats.org/officeDocument/2006/relationships/image" Target="../media/image13.gif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gif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jpe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42" b="208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809" y="1708368"/>
            <a:ext cx="6188695" cy="2097772"/>
          </a:xfrm>
        </p:spPr>
        <p:txBody>
          <a:bodyPr>
            <a:noAutofit/>
          </a:bodyPr>
          <a:lstStyle/>
          <a:p>
            <a:r>
              <a:rPr lang="en-US" sz="4800" dirty="0" smtClean="0"/>
              <a:t>Autonomy, Learning, Information</a:t>
            </a:r>
            <a:br>
              <a:rPr lang="en-US" sz="4800" dirty="0" smtClean="0"/>
            </a:br>
            <a:r>
              <a:rPr lang="en-US" sz="4800" dirty="0" smtClean="0"/>
              <a:t>&amp; Vision 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/>
              <a:t>for </a:t>
            </a:r>
            <a:r>
              <a:rPr lang="en-US" sz="4800" dirty="0" smtClean="0"/>
              <a:t>the </a:t>
            </a:r>
            <a:r>
              <a:rPr lang="en-US" sz="4800" dirty="0" smtClean="0"/>
              <a:t>Earth System </a:t>
            </a:r>
            <a:r>
              <a:rPr lang="en-US" sz="4800" dirty="0" smtClean="0"/>
              <a:t>(ALIVE)</a:t>
            </a:r>
            <a:endParaRPr lang="en-US" sz="4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800" y="4735024"/>
            <a:ext cx="5973208" cy="1970576"/>
          </a:xfrm>
        </p:spPr>
        <p:txBody>
          <a:bodyPr>
            <a:normAutofit lnSpcReduction="10000"/>
          </a:bodyPr>
          <a:lstStyle/>
          <a:p>
            <a:r>
              <a:rPr lang="en-US" sz="3000" dirty="0" smtClean="0"/>
              <a:t>Sai Ravela</a:t>
            </a:r>
          </a:p>
          <a:p>
            <a:r>
              <a:rPr lang="en-US" dirty="0" smtClean="0"/>
              <a:t>Earth Signals and Systems Group</a:t>
            </a:r>
          </a:p>
          <a:p>
            <a:r>
              <a:rPr lang="en-US" dirty="0" smtClean="0"/>
              <a:t>Earth, Atmospheric and Planetary Sciences</a:t>
            </a:r>
          </a:p>
          <a:p>
            <a:r>
              <a:rPr lang="en-US" sz="3000" dirty="0" smtClean="0"/>
              <a:t>Massachusetts Institute of Technology</a:t>
            </a:r>
            <a:endParaRPr lang="en-US" sz="30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pic>
        <p:nvPicPr>
          <p:cNvPr id="8" name="image8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486400" y="4745044"/>
            <a:ext cx="3210393" cy="975268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9167" y="127630"/>
            <a:ext cx="6660433" cy="2629624"/>
          </a:xfrm>
          <a:prstGeom prst="rect">
            <a:avLst/>
          </a:prstGeom>
          <a:solidFill>
            <a:schemeClr val="bg1">
              <a:alpha val="44000"/>
            </a:schemeClr>
          </a:solidFill>
        </p:spPr>
      </p:pic>
      <p:sp>
        <p:nvSpPr>
          <p:cNvPr id="10" name="TextBox 9"/>
          <p:cNvSpPr txBox="1"/>
          <p:nvPr/>
        </p:nvSpPr>
        <p:spPr>
          <a:xfrm>
            <a:off x="7540052" y="2928544"/>
            <a:ext cx="48719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Dynamic Data Driven Intelligent Systems Framework for Geophysical Data and Model Problems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53339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626">
        <p:fade/>
      </p:transition>
    </mc:Choice>
    <mc:Fallback xmlns="">
      <p:transition spd="med" advTm="1262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405"/>
            <a:ext cx="12192000" cy="6887405"/>
          </a:xfrm>
        </p:spPr>
      </p:pic>
      <p:pic>
        <p:nvPicPr>
          <p:cNvPr id="10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8" b="14270"/>
          <a:stretch/>
        </p:blipFill>
        <p:spPr>
          <a:xfrm>
            <a:off x="140886" y="640054"/>
            <a:ext cx="2866390" cy="163893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2319-C7B9-4820-848C-03EC2388F5CF}" type="datetime1">
              <a:rPr lang="en-US" smtClean="0"/>
              <a:t>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Cooperative Autonomy @ JP</a:t>
            </a:r>
            <a:endParaRPr lang="en-US"/>
          </a:p>
        </p:txBody>
      </p:sp>
      <p:pic>
        <p:nvPicPr>
          <p:cNvPr id="6" name="Picture 2" descr="http://stics.mit.edu/sites/default/files/images/master_057_0.gi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0" t="21409" r="66249" b="58676"/>
          <a:stretch/>
        </p:blipFill>
        <p:spPr bwMode="auto">
          <a:xfrm>
            <a:off x="11106150" y="3664893"/>
            <a:ext cx="1085850" cy="112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stics.mit.edu/sites/default/files/images/master_057_0.gi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3" t="46588" r="2298" b="7073"/>
          <a:stretch/>
        </p:blipFill>
        <p:spPr bwMode="auto">
          <a:xfrm>
            <a:off x="7301306" y="4676457"/>
            <a:ext cx="4918055" cy="214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381910" y="3632213"/>
            <a:ext cx="34737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860000"/>
                </a:solidFill>
              </a:rPr>
              <a:t>Missing Physics and Parameterization</a:t>
            </a:r>
            <a:endParaRPr lang="en-US" sz="2000" b="1" dirty="0">
              <a:solidFill>
                <a:srgbClr val="86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989" y="258003"/>
            <a:ext cx="3361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860000"/>
                </a:solidFill>
              </a:rPr>
              <a:t>Map Hazardous, Rare Events</a:t>
            </a:r>
            <a:endParaRPr lang="en-US" sz="2000" b="1" dirty="0">
              <a:solidFill>
                <a:srgbClr val="860000"/>
              </a:solidFill>
            </a:endParaRPr>
          </a:p>
        </p:txBody>
      </p:sp>
      <p:pic>
        <p:nvPicPr>
          <p:cNvPr id="12" name="Picture 11" descr="EnsembleFronts_0-8_101026-090000.gif"/>
          <p:cNvPicPr>
            <a:picLocks noChangeAspect="1"/>
          </p:cNvPicPr>
          <p:nvPr/>
        </p:nvPicPr>
        <p:blipFill>
          <a:blip r:embed="rId5" cstate="print"/>
          <a:srcRect t="7041" r="66667" b="63622"/>
          <a:stretch>
            <a:fillRect/>
          </a:stretch>
        </p:blipFill>
        <p:spPr>
          <a:xfrm>
            <a:off x="1018980" y="5593010"/>
            <a:ext cx="2517400" cy="1180032"/>
          </a:xfrm>
          <a:prstGeom prst="rect">
            <a:avLst/>
          </a:prstGeom>
        </p:spPr>
      </p:pic>
      <p:pic>
        <p:nvPicPr>
          <p:cNvPr id="18" name="Picture 17" descr="whattodo.jpg"/>
          <p:cNvPicPr>
            <a:picLocks noChangeAspect="1"/>
          </p:cNvPicPr>
          <p:nvPr/>
        </p:nvPicPr>
        <p:blipFill rotWithShape="1">
          <a:blip r:embed="rId6" cstate="print"/>
          <a:srcRect r="6087"/>
          <a:stretch/>
        </p:blipFill>
        <p:spPr>
          <a:xfrm>
            <a:off x="3056763" y="5584881"/>
            <a:ext cx="2834518" cy="117900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/>
          <a:srcRect r="56531"/>
          <a:stretch>
            <a:fillRect/>
          </a:stretch>
        </p:blipFill>
        <p:spPr>
          <a:xfrm>
            <a:off x="1361684" y="5878612"/>
            <a:ext cx="940678" cy="86638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993" y="5868042"/>
            <a:ext cx="1327691" cy="86188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3694" y="5161117"/>
            <a:ext cx="5787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860000"/>
                </a:solidFill>
              </a:rPr>
              <a:t>Model Turbulence</a:t>
            </a:r>
            <a:endParaRPr lang="en-US" sz="2000" b="1" dirty="0">
              <a:solidFill>
                <a:srgbClr val="860000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3793222" y="35676"/>
            <a:ext cx="8380583" cy="1887376"/>
            <a:chOff x="4694263" y="-126421"/>
            <a:chExt cx="8034340" cy="1855434"/>
          </a:xfrm>
        </p:grpSpPr>
        <p:pic>
          <p:nvPicPr>
            <p:cNvPr id="36" name="pasted-image.pdf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9630848" y="-126421"/>
              <a:ext cx="1967222" cy="152620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18431" y="-14660"/>
              <a:ext cx="1690280" cy="1267709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94263" y="-4927"/>
              <a:ext cx="1677300" cy="1257975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144786" y="-14661"/>
              <a:ext cx="1690279" cy="1267709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2565" y="-49914"/>
              <a:ext cx="1276038" cy="1298498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4694263" y="1335674"/>
              <a:ext cx="8034340" cy="393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860000"/>
                  </a:solidFill>
                </a:rPr>
                <a:t>Nonlinearity, Dimensionality and Uncertainty</a:t>
              </a:r>
              <a:r>
                <a:rPr lang="en-US" sz="2000" b="1" dirty="0">
                  <a:solidFill>
                    <a:srgbClr val="860000"/>
                  </a:solidFill>
                </a:rPr>
                <a:t> </a:t>
              </a:r>
              <a:r>
                <a:rPr lang="en-US" sz="2000" b="1" dirty="0" smtClean="0">
                  <a:solidFill>
                    <a:srgbClr val="860000"/>
                  </a:solidFill>
                </a:rPr>
                <a:t>in Geophysical Inference</a:t>
              </a:r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0344" y="2313532"/>
            <a:ext cx="2847079" cy="2334970"/>
          </a:xfrm>
          <a:prstGeom prst="rect">
            <a:avLst/>
          </a:prstGeom>
        </p:spPr>
      </p:pic>
      <p:pic>
        <p:nvPicPr>
          <p:cNvPr id="33" name="image66.png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2008890" y="3469186"/>
            <a:ext cx="2273302" cy="159704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3153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2319-C7B9-4820-848C-03EC2388F5CF}" type="datetime1">
              <a:rPr lang="en-US" smtClean="0"/>
              <a:t>1/18/2017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81668" y="4940526"/>
            <a:ext cx="12028664" cy="2016224"/>
            <a:chOff x="166219" y="1287445"/>
            <a:chExt cx="12028664" cy="201622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219" y="1292771"/>
              <a:ext cx="1957613" cy="1725505"/>
            </a:xfrm>
            <a:prstGeom prst="rect">
              <a:avLst/>
            </a:prstGeom>
          </p:spPr>
        </p:pic>
        <p:pic>
          <p:nvPicPr>
            <p:cNvPr id="8" name="Content Placeholder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7589" y="1287445"/>
              <a:ext cx="2064452" cy="1821384"/>
            </a:xfrm>
            <a:prstGeom prst="rect">
              <a:avLst/>
            </a:prstGeom>
          </p:spPr>
        </p:pic>
        <p:pic>
          <p:nvPicPr>
            <p:cNvPr id="9" name="Picture 8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1029" y="1346464"/>
              <a:ext cx="3703854" cy="1957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Picture 9" descr="Macintosh HD:Users:meglickley:Documents:Coastal Risk Paper Setp 2014:LaTeX2014:IntermediateAnnual.png"/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0821" y="1401516"/>
              <a:ext cx="2987804" cy="16967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Oval 10"/>
            <p:cNvSpPr/>
            <p:nvPr/>
          </p:nvSpPr>
          <p:spPr>
            <a:xfrm>
              <a:off x="6981165" y="1477872"/>
              <a:ext cx="124691" cy="12469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981163" y="1893511"/>
              <a:ext cx="124691" cy="12469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981162" y="2364568"/>
              <a:ext cx="124691" cy="12469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977701" y="2835625"/>
              <a:ext cx="124691" cy="12469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7770879" y="1477869"/>
              <a:ext cx="124691" cy="12469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7770877" y="1893508"/>
              <a:ext cx="124691" cy="12469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7770876" y="2364565"/>
              <a:ext cx="124691" cy="12469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7767415" y="2835622"/>
              <a:ext cx="124691" cy="12469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8505165" y="1477867"/>
              <a:ext cx="124691" cy="12469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8505163" y="1893506"/>
              <a:ext cx="124691" cy="12469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8505162" y="2364563"/>
              <a:ext cx="124691" cy="12469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8501701" y="2835620"/>
              <a:ext cx="124691" cy="12469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12" idx="7"/>
              <a:endCxn id="15" idx="2"/>
            </p:cNvCxnSpPr>
            <p:nvPr/>
          </p:nvCxnSpPr>
          <p:spPr>
            <a:xfrm flipV="1">
              <a:off x="7087593" y="1540215"/>
              <a:ext cx="683286" cy="3715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2" idx="6"/>
              <a:endCxn id="17" idx="3"/>
            </p:cNvCxnSpPr>
            <p:nvPr/>
          </p:nvCxnSpPr>
          <p:spPr>
            <a:xfrm>
              <a:off x="7105854" y="1955857"/>
              <a:ext cx="683283" cy="5151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2" idx="6"/>
              <a:endCxn id="18" idx="2"/>
            </p:cNvCxnSpPr>
            <p:nvPr/>
          </p:nvCxnSpPr>
          <p:spPr>
            <a:xfrm>
              <a:off x="7105854" y="1955857"/>
              <a:ext cx="661561" cy="9421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7" idx="1"/>
              <a:endCxn id="20" idx="7"/>
            </p:cNvCxnSpPr>
            <p:nvPr/>
          </p:nvCxnSpPr>
          <p:spPr>
            <a:xfrm flipV="1">
              <a:off x="7789137" y="1911767"/>
              <a:ext cx="822456" cy="4710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7" idx="6"/>
              <a:endCxn id="21" idx="2"/>
            </p:cNvCxnSpPr>
            <p:nvPr/>
          </p:nvCxnSpPr>
          <p:spPr>
            <a:xfrm flipV="1">
              <a:off x="7895567" y="2426909"/>
              <a:ext cx="609595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7" idx="6"/>
              <a:endCxn id="22" idx="1"/>
            </p:cNvCxnSpPr>
            <p:nvPr/>
          </p:nvCxnSpPr>
          <p:spPr>
            <a:xfrm>
              <a:off x="7895567" y="2426911"/>
              <a:ext cx="624395" cy="4269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271689" y="4526573"/>
            <a:ext cx="10136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Climate Risk, Natural Hazards, Extreme Events and Decisions with Uncertain Properties</a:t>
            </a:r>
            <a:endParaRPr lang="en-US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3877545" y="2600601"/>
            <a:ext cx="23180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Fluid Imaging</a:t>
            </a:r>
            <a:br>
              <a:rPr lang="en-US" sz="2000" b="1" dirty="0" smtClean="0"/>
            </a:br>
            <a:r>
              <a:rPr lang="en-US" sz="2000" b="1" dirty="0" smtClean="0"/>
              <a:t>with a little</a:t>
            </a:r>
            <a:br>
              <a:rPr lang="en-US" sz="2000" b="1" dirty="0" smtClean="0"/>
            </a:br>
            <a:r>
              <a:rPr lang="en-US" sz="2000" b="1" dirty="0" smtClean="0"/>
              <a:t>Object Recognition</a:t>
            </a:r>
            <a:endParaRPr lang="en-US" sz="2000" b="1" dirty="0"/>
          </a:p>
        </p:txBody>
      </p:sp>
      <p:pic>
        <p:nvPicPr>
          <p:cNvPr id="54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-15953" y="2202240"/>
            <a:ext cx="3689760" cy="2183290"/>
          </a:xfrm>
          <a:prstGeom prst="rect">
            <a:avLst/>
          </a:prstGeom>
          <a:noFill/>
          <a:ln w="25400" cap="flat">
            <a:noFill/>
            <a:round/>
            <a:headEnd/>
            <a:tailEnd/>
          </a:ln>
        </p:spPr>
      </p:pic>
      <p:grpSp>
        <p:nvGrpSpPr>
          <p:cNvPr id="55" name="Group 32"/>
          <p:cNvGrpSpPr>
            <a:grpSpLocks/>
          </p:cNvGrpSpPr>
          <p:nvPr/>
        </p:nvGrpSpPr>
        <p:grpSpPr bwMode="auto">
          <a:xfrm>
            <a:off x="147175" y="180991"/>
            <a:ext cx="2320722" cy="1735351"/>
            <a:chOff x="3456" y="912"/>
            <a:chExt cx="1968" cy="1488"/>
          </a:xfrm>
        </p:grpSpPr>
        <p:pic>
          <p:nvPicPr>
            <p:cNvPr id="56" name="Picture 33" descr="C:\PHOTOGRAPHS\researchgen\marbled salamanders\MVC-378S.JP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456" y="912"/>
              <a:ext cx="1968" cy="147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7" name="Rectangle 34"/>
            <p:cNvSpPr>
              <a:spLocks noChangeArrowheads="1"/>
            </p:cNvSpPr>
            <p:nvPr/>
          </p:nvSpPr>
          <p:spPr bwMode="auto">
            <a:xfrm>
              <a:off x="3456" y="912"/>
              <a:ext cx="1968" cy="1488"/>
            </a:xfrm>
            <a:prstGeom prst="rect">
              <a:avLst/>
            </a:prstGeom>
            <a:noFill/>
            <a:ln w="28575">
              <a:solidFill>
                <a:srgbClr val="00FF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</p:grpSp>
      <p:pic>
        <p:nvPicPr>
          <p:cNvPr id="58" name="Picture 3" descr="C:\Users\sairavela\Dropbox\papers\14prsloop\figures\SloopPreprocessing.png"/>
          <p:cNvPicPr>
            <a:picLocks noChangeAspect="1" noChangeArrowheads="1"/>
          </p:cNvPicPr>
          <p:nvPr/>
        </p:nvPicPr>
        <p:blipFill rotWithShape="1">
          <a:blip r:embed="rId9" cstate="print"/>
          <a:srcRect l="4765" t="34541" r="73971" b="40897"/>
          <a:stretch/>
        </p:blipFill>
        <p:spPr bwMode="auto">
          <a:xfrm>
            <a:off x="1768732" y="179102"/>
            <a:ext cx="1749083" cy="1139508"/>
          </a:xfrm>
          <a:prstGeom prst="rect">
            <a:avLst/>
          </a:prstGeom>
          <a:noFill/>
        </p:spPr>
      </p:pic>
      <p:sp>
        <p:nvSpPr>
          <p:cNvPr id="59" name="TextBox 58"/>
          <p:cNvSpPr txBox="1"/>
          <p:nvPr/>
        </p:nvSpPr>
        <p:spPr>
          <a:xfrm>
            <a:off x="2519328" y="1354940"/>
            <a:ext cx="1507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Conservation</a:t>
            </a:r>
            <a:br>
              <a:rPr lang="en-US" b="1" dirty="0" smtClean="0"/>
            </a:br>
            <a:r>
              <a:rPr lang="en-US" b="1" dirty="0" smtClean="0"/>
              <a:t>Biometrics</a:t>
            </a:r>
            <a:endParaRPr lang="en-US" b="1" dirty="0"/>
          </a:p>
        </p:txBody>
      </p: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0230727" y="583996"/>
            <a:ext cx="1919141" cy="86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" name="Content Placeholder 3" descr="nsvsring.jpg"/>
          <p:cNvPicPr>
            <a:picLocks noChangeAspect="1"/>
          </p:cNvPicPr>
          <p:nvPr/>
        </p:nvPicPr>
        <p:blipFill rotWithShape="1">
          <a:blip r:embed="rId11"/>
          <a:srcRect l="11656" t="3033" r="8318" b="1147"/>
          <a:stretch/>
        </p:blipFill>
        <p:spPr>
          <a:xfrm>
            <a:off x="5776693" y="588112"/>
            <a:ext cx="4631961" cy="1648919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5673831" y="266395"/>
            <a:ext cx="3473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Physically-based Learning</a:t>
            </a:r>
            <a:endParaRPr lang="en-US" sz="2000" b="1" dirty="0"/>
          </a:p>
        </p:txBody>
      </p:sp>
      <p:sp>
        <p:nvSpPr>
          <p:cNvPr id="63" name="Text Placeholder 2"/>
          <p:cNvSpPr txBox="1">
            <a:spLocks/>
          </p:cNvSpPr>
          <p:nvPr/>
        </p:nvSpPr>
        <p:spPr>
          <a:xfrm>
            <a:off x="7052733" y="2511376"/>
            <a:ext cx="7458483" cy="1970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860000"/>
                </a:solidFill>
              </a:rPr>
              <a:t>Courses</a:t>
            </a:r>
            <a:r>
              <a:rPr lang="en-US" dirty="0" smtClean="0">
                <a:solidFill>
                  <a:srgbClr val="860000"/>
                </a:solidFill>
              </a:rPr>
              <a:t/>
            </a:r>
            <a:br>
              <a:rPr lang="en-US" dirty="0" smtClean="0">
                <a:solidFill>
                  <a:srgbClr val="860000"/>
                </a:solidFill>
              </a:rPr>
            </a:br>
            <a:r>
              <a:rPr lang="en-US" dirty="0" smtClean="0">
                <a:solidFill>
                  <a:srgbClr val="860000"/>
                </a:solidFill>
              </a:rPr>
              <a:t>Quantifying Uncertainty</a:t>
            </a:r>
          </a:p>
          <a:p>
            <a:endParaRPr lang="en-US" dirty="0" smtClean="0">
              <a:solidFill>
                <a:srgbClr val="860000"/>
              </a:solidFill>
            </a:endParaRPr>
          </a:p>
          <a:p>
            <a:r>
              <a:rPr lang="en-US" dirty="0" smtClean="0">
                <a:solidFill>
                  <a:srgbClr val="860000"/>
                </a:solidFill>
              </a:rPr>
              <a:t>Machine Learning Foundations for</a:t>
            </a:r>
            <a:br>
              <a:rPr lang="en-US" dirty="0" smtClean="0">
                <a:solidFill>
                  <a:srgbClr val="860000"/>
                </a:solidFill>
              </a:rPr>
            </a:br>
            <a:r>
              <a:rPr lang="en-US" dirty="0" smtClean="0">
                <a:solidFill>
                  <a:srgbClr val="860000"/>
                </a:solidFill>
              </a:rPr>
              <a:t>Natural Systems</a:t>
            </a:r>
            <a:endParaRPr lang="en-US" dirty="0">
              <a:solidFill>
                <a:srgbClr val="86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65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cology 16x9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5270532A-D598-4F6B-B05D-F62B681804A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80</Words>
  <Application>Microsoft Office PowerPoint</Application>
  <PresentationFormat>Widescreen</PresentationFormat>
  <Paragraphs>22</Paragraphs>
  <Slides>3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Corbel</vt:lpstr>
      <vt:lpstr>Ecology 16x9</vt:lpstr>
      <vt:lpstr>Autonomy, Learning, Information &amp; Vision  for the Earth System (ALIVE)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2015-03-30T16:42:52Z</dcterms:created>
  <dcterms:modified xsi:type="dcterms:W3CDTF">2017-01-18T14:32:04Z</dcterms:modified>
  <cp:contentStatus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TC030988899991</vt:lpwstr>
  </property>
</Properties>
</file>